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381" r:id="rId3"/>
    <p:sldId id="389" r:id="rId4"/>
    <p:sldId id="394" r:id="rId5"/>
    <p:sldId id="388" r:id="rId6"/>
    <p:sldId id="363" r:id="rId7"/>
    <p:sldId id="378" r:id="rId8"/>
    <p:sldId id="382" r:id="rId9"/>
    <p:sldId id="383" r:id="rId10"/>
    <p:sldId id="384" r:id="rId11"/>
    <p:sldId id="385" r:id="rId12"/>
    <p:sldId id="387" r:id="rId13"/>
    <p:sldId id="386" r:id="rId14"/>
    <p:sldId id="335" r:id="rId15"/>
    <p:sldId id="390" r:id="rId16"/>
    <p:sldId id="391" r:id="rId17"/>
    <p:sldId id="392" r:id="rId18"/>
    <p:sldId id="393" r:id="rId19"/>
    <p:sldId id="395" r:id="rId20"/>
    <p:sldId id="396" r:id="rId21"/>
  </p:sldIdLst>
  <p:sldSz cx="18288000" cy="10287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22" autoAdjust="0"/>
  </p:normalViewPr>
  <p:slideViewPr>
    <p:cSldViewPr>
      <p:cViewPr varScale="1">
        <p:scale>
          <a:sx n="47" d="100"/>
          <a:sy n="47" d="100"/>
        </p:scale>
        <p:origin x="72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DAF6C91F-353A-4A6F-9718-CA78917A326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58FB82B6-D92D-437A-AEA8-EB75F19E4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rnie@russellcountyida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/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r="51526"/>
          <a:stretch>
            <a:fillRect/>
          </a:stretch>
        </p:blipFill>
        <p:spPr>
          <a:xfrm>
            <a:off x="3387161" y="464989"/>
            <a:ext cx="11513677" cy="39092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BE3FA33-4147-E2FC-B0DF-7EDB3C1E215F}"/>
              </a:ext>
            </a:extLst>
          </p:cNvPr>
          <p:cNvSpPr txBox="1"/>
          <p:nvPr/>
        </p:nvSpPr>
        <p:spPr>
          <a:xfrm>
            <a:off x="2667000" y="4939071"/>
            <a:ext cx="13487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Russell County Industrial Complex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Data Center Sites for Southwest Virginia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67D90-D609-FFF2-124A-7BB9DFDF1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5917ABB-182A-D33D-1BDF-DDB825C986EB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354BA28C-8B9F-A06F-6A1F-3174B06D86CF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26266526-86CF-F80F-6DC9-034AF120A6E6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050564C3-FA99-9D95-C6CE-C12B4620EAA4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9CA801D2-E2E8-5652-F676-A78EA24B615E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668DF0C7-AC2B-6A19-D2DF-E2A6F7DC7B9B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FA1FE22A-CEAA-51CE-3568-7C65C2725026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7A9CD744-6B83-31F9-DBC1-E997558E0DD9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36BA70F8-C8CB-9167-0514-3CFAD7EFF802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16BDA1C5-CEB6-9B5D-F6AB-DC63F2ADD827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DC883DF1-42E1-EF6B-6B5B-D4D2C7F2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F77D37-E534-E1B0-B714-AD85E0C01480}"/>
              </a:ext>
            </a:extLst>
          </p:cNvPr>
          <p:cNvSpPr txBox="1"/>
          <p:nvPr/>
        </p:nvSpPr>
        <p:spPr>
          <a:xfrm>
            <a:off x="1909079" y="509144"/>
            <a:ext cx="13944600" cy="307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Public water source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7BAF8B-2DC6-1C85-7D52-1FFBC4A579D5}"/>
              </a:ext>
            </a:extLst>
          </p:cNvPr>
          <p:cNvSpPr txBox="1"/>
          <p:nvPr/>
        </p:nvSpPr>
        <p:spPr>
          <a:xfrm>
            <a:off x="2315676" y="2552700"/>
            <a:ext cx="136379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Russell County Public Service Authority</a:t>
            </a:r>
          </a:p>
          <a:p>
            <a:pPr algn="ctr"/>
            <a:endParaRPr lang="en-US" sz="4800" dirty="0"/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8” water line located on the edge of the property following Gravel Lick Road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Daily capacity of approximately 500,000 gpd</a:t>
            </a:r>
          </a:p>
        </p:txBody>
      </p:sp>
    </p:spTree>
    <p:extLst>
      <p:ext uri="{BB962C8B-B14F-4D97-AF65-F5344CB8AC3E}">
        <p14:creationId xmlns:p14="http://schemas.microsoft.com/office/powerpoint/2010/main" val="417108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5A596-1F69-B9CA-82ED-8EE735AD8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769B349-87E2-8EF6-7C18-016D1D334DB5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BB2E3577-6F99-BC43-F171-6D0B06ABDB4B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98618BD9-D357-79BC-28A0-815C7FE7FCB8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E5466AEF-BA62-5F2B-2C4F-8D55B90F94F9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9CED3A8-E661-442E-48A3-B6C5E90C6B95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59BE8907-2E3B-6830-AFB2-41D98357BAE3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6DB58240-7BDD-C236-E6DF-D8E7A215CD32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E44A3AFA-E792-B4A5-3F87-F5E6EEA7F475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A9C8DB1-297D-6B79-8174-FA692AE09A5C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D7C9FAD3-E13C-26C5-4FE3-E4914FAFA254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BFB721E1-48FE-63DD-3039-62A21BD964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65A9D5-6E73-D1FA-69EF-8FA62067BBEF}"/>
              </a:ext>
            </a:extLst>
          </p:cNvPr>
          <p:cNvSpPr txBox="1"/>
          <p:nvPr/>
        </p:nvSpPr>
        <p:spPr>
          <a:xfrm>
            <a:off x="1909079" y="509144"/>
            <a:ext cx="13944600" cy="307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Power Resources 1 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72B493-7054-3B8B-9F4A-E4DA78448362}"/>
              </a:ext>
            </a:extLst>
          </p:cNvPr>
          <p:cNvSpPr txBox="1"/>
          <p:nvPr/>
        </p:nvSpPr>
        <p:spPr>
          <a:xfrm>
            <a:off x="2325034" y="2065984"/>
            <a:ext cx="13637931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AEP Carbo Power Plant</a:t>
            </a:r>
          </a:p>
          <a:p>
            <a:pPr algn="ctr"/>
            <a:endParaRPr lang="en-US" sz="4800" dirty="0"/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Located 1.9 miles SW of the Industrial Complex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450 MW natural gas power plant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Currently serve the site with an existing 12kV line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Existing 138kV circuit is located 0.5 miles SE of the site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Plant can provide transmission level power, including large power users +50MW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72490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49006-A407-6B22-E2EF-6C8E6F878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BD272FD-742B-05EC-94FE-92A09848A180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55BED949-7D6D-BDD3-DF40-10091F7F3ED8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42706C5A-D5EF-36B5-80B6-ADFCE36A2F6E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7AA15604-548D-20F9-F077-8E0C539B1CEA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21F94064-F80A-3F90-3FCA-F1E0967A4A3E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C0035AA-A48D-8F32-2471-64A4A62C9F79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BCAA337E-6287-FB5D-894C-83EB50DA8C08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F905E82-F99F-8477-534A-45797416D7E1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6473143-2D04-AF71-A174-73D840FF7F30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57F01254-95DE-BDF7-76DD-F0F723CB0BDF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D48F0A5E-D541-6ADF-802C-ECD817B1A8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61328E-D1DA-1D46-00BA-FCD7030D445A}"/>
              </a:ext>
            </a:extLst>
          </p:cNvPr>
          <p:cNvSpPr txBox="1"/>
          <p:nvPr/>
        </p:nvSpPr>
        <p:spPr>
          <a:xfrm>
            <a:off x="1909079" y="509144"/>
            <a:ext cx="13944600" cy="307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Power Resources 1 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4800" dirty="0"/>
          </a:p>
        </p:txBody>
      </p:sp>
      <p:pic>
        <p:nvPicPr>
          <p:cNvPr id="15" name="Picture 14" descr="A satellite view of a landscape&#10;&#10;Description automatically generated">
            <a:extLst>
              <a:ext uri="{FF2B5EF4-FFF2-40B4-BE49-F238E27FC236}">
                <a16:creationId xmlns:a16="http://schemas.microsoft.com/office/drawing/2014/main" id="{533F0A8B-C5E9-877F-FED7-960CD8956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55" y="2043232"/>
            <a:ext cx="10402081" cy="8037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80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82DDB-7840-2B8E-F9A8-4E85232C0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6E7F378-44D4-A123-8602-C0E2B47DC60E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F9BDE732-5EFA-A2E9-F6D9-D722DC394553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79391782-69E2-AC69-059E-55C9E20DB36F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4C26456B-AB7F-5C3B-832D-941E530684AD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CDE8C84-0611-3A64-1C37-A2E3C24554E6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B1FA456-4E3A-1679-FCCE-DF7EBB9E77DB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646AD774-1834-C585-9297-7D4D629B4FB7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9C8890D5-E8D2-51E9-65D0-9BB1C63CAFF0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3C7093F5-B589-E04A-E51A-F4DC7FE5BBEF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F6BDEB08-28CB-144C-84B9-46C27AE13A23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88650253-A448-1B4E-7095-38816F0315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3C2A6F-C0B8-21A6-405D-8B2BA0E5CB65}"/>
              </a:ext>
            </a:extLst>
          </p:cNvPr>
          <p:cNvSpPr txBox="1"/>
          <p:nvPr/>
        </p:nvSpPr>
        <p:spPr>
          <a:xfrm>
            <a:off x="1909079" y="509144"/>
            <a:ext cx="13944600" cy="307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Power Resources 2 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27A20-6807-C9AE-4CDF-3117F528EC98}"/>
              </a:ext>
            </a:extLst>
          </p:cNvPr>
          <p:cNvSpPr txBox="1"/>
          <p:nvPr/>
        </p:nvSpPr>
        <p:spPr>
          <a:xfrm>
            <a:off x="2325034" y="2065984"/>
            <a:ext cx="136379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Dominion Energy VA City Power Plant</a:t>
            </a:r>
          </a:p>
          <a:p>
            <a:pPr algn="ctr"/>
            <a:endParaRPr lang="en-US" sz="4800" dirty="0"/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Located 9 miles SW of the Industrial Complex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668 MW hybrid power plant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Interconnection located at the Carbo Power Plant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Plant can provide transmission level power, including large power users +50MW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3649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/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16AA30-0F7E-A8F0-4407-2108B466173E}"/>
              </a:ext>
            </a:extLst>
          </p:cNvPr>
          <p:cNvSpPr txBox="1"/>
          <p:nvPr/>
        </p:nvSpPr>
        <p:spPr>
          <a:xfrm>
            <a:off x="2438400" y="571500"/>
            <a:ext cx="13944600" cy="222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Industrial Complex Plat 1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7C4295-B56F-DA01-A75F-BACC5F147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714500"/>
            <a:ext cx="10176303" cy="76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50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38991-EEF9-34EB-695F-1A688C4E6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700E6D4-7815-D88A-233D-B41969822A8F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D271CBC8-5E4A-3AD0-01A3-F0D7F337E594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2C300C1D-E67B-B483-1068-80A33FA2E318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5853F652-3EE8-4A6C-E5B8-D7FF2E1F2CDA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19BECACE-0292-3627-CD79-BDE95BEE504B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B4DCB314-97AA-9F0A-8E64-3DFF1E3A5C03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ACC06D3C-3858-E8CF-FCCA-280E11604866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8AF1343C-F8A4-592B-5D47-351450D73718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82AEC2B1-9C65-E76B-3EBF-FDAED0D4FFCC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2197E5E7-7597-6779-4D58-7BF159FEF586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D22F5716-6472-1F04-0A15-C5EFC524E1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3A76AA-728B-D13D-0C08-9BAEF419C9B9}"/>
              </a:ext>
            </a:extLst>
          </p:cNvPr>
          <p:cNvSpPr txBox="1"/>
          <p:nvPr/>
        </p:nvSpPr>
        <p:spPr>
          <a:xfrm>
            <a:off x="2438400" y="571500"/>
            <a:ext cx="13944600" cy="222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Industrial Complex Plat 2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A41121-E109-ABEB-59C1-B08D994B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43100"/>
            <a:ext cx="9684322" cy="735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64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48527-A82E-AAE9-682F-05BCFAAE8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6EB87F6-EDA7-8E02-B144-193A6A4DC264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24C6DB9E-205E-7D80-DD33-7D8059B68CC0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7525DC6B-2FDD-EE3A-0982-AC8C134220D6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3DC33D66-903A-6CDD-2AA7-9E0DD485CF95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F6945E5-0983-9484-DEA5-8DA65D600220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AEDAFC4-9552-4AC4-79A9-B8C50D34152C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72309D27-E725-E1BC-8F04-10A144E534E6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9966E1A-FE1A-33AE-70E6-1A4AEDACD94D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7D81A361-3590-EDD3-3C9D-A300F2428004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0E7365F0-C934-83EE-404A-05D716F0579A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1B157FDF-34FC-33A0-8AEA-0784496E20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487384-736A-A633-4D47-7047581CD021}"/>
              </a:ext>
            </a:extLst>
          </p:cNvPr>
          <p:cNvSpPr txBox="1"/>
          <p:nvPr/>
        </p:nvSpPr>
        <p:spPr>
          <a:xfrm>
            <a:off x="2438400" y="571500"/>
            <a:ext cx="13944600" cy="222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Industrial Complex Plat 3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FE315B-6C9A-762F-9446-097ABE415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1832138"/>
            <a:ext cx="6048374" cy="82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9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D6CDA-CABE-E400-BEB1-59469C32E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C40B1A6-E273-2384-4A9B-80625DBB62A1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B044A50E-0A60-805B-DD40-CABB470CBF87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7312D87D-734A-2E0C-57EE-53E1C344BB63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3C911BF7-0663-EB8D-8536-AC52F45AF320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111439B-B637-DA10-8E9C-8BBCE0A4FB79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FE08A81F-58DB-E842-5977-7CD51655958B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262228BC-DD62-4D48-ACD4-E0523F6DC60F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2134DEB-71E9-FDFD-437B-B79944043C39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7CC9421E-5D65-AF55-3296-560609CEDAC0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FECC7DDE-FBDD-2675-E746-13E641F2A344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101D88CE-AC32-68BC-F3FD-9DA9B806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271108-F8E0-A03D-4866-47CF7FB7F906}"/>
              </a:ext>
            </a:extLst>
          </p:cNvPr>
          <p:cNvSpPr txBox="1"/>
          <p:nvPr/>
        </p:nvSpPr>
        <p:spPr>
          <a:xfrm>
            <a:off x="2438400" y="571500"/>
            <a:ext cx="13944600" cy="222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Industrial Complex Concept Layout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654787-FAFA-3AD2-76D4-0F9184718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786593"/>
            <a:ext cx="9296400" cy="77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54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0B85A-A400-B684-F191-9FFCCCFDD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D654ABF-393F-2FB0-756B-61AAFBE08B2D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1ECE032B-FB4C-5687-E559-4E3F302ACFB6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CB10F907-4D52-57DC-F983-38EE494271F7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36F4B614-A7BC-35C2-4454-2F63207553CF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323D94D-3FD2-261D-8163-E6C6EA152F91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7B83C507-EFDC-0C1B-2153-8B9167982FFD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87A8A127-AA85-031E-76BE-19488025F264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57386FDD-9EFF-801E-C2FF-16BB20E7F7E0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306C3062-674A-A30C-01F1-75445B39F11A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1AD3CAF2-0F84-C646-37A8-18C33FF5D62A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4192CDC5-99E7-083D-095C-0320FA8DD5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264D7B-5A0B-1BF7-9079-B36DEFA20092}"/>
              </a:ext>
            </a:extLst>
          </p:cNvPr>
          <p:cNvSpPr txBox="1"/>
          <p:nvPr/>
        </p:nvSpPr>
        <p:spPr>
          <a:xfrm>
            <a:off x="2438400" y="571500"/>
            <a:ext cx="13944600" cy="222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Industrial Complex Partners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EC7ADA-D54B-44C4-485C-03ECFB186492}"/>
              </a:ext>
            </a:extLst>
          </p:cNvPr>
          <p:cNvSpPr txBox="1"/>
          <p:nvPr/>
        </p:nvSpPr>
        <p:spPr>
          <a:xfrm>
            <a:off x="524263" y="2324100"/>
            <a:ext cx="172303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/>
              <a:t>AML            $3,200,000      Reclamation of Golden Pond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/>
              <a:t>Tobacco      $2,900,000      Purchase and site development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/>
              <a:t>AML            $1,200,000      Construct commercial bridge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/>
              <a:t>VEDP           $   112,750      Due diligence/Tier improvement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/>
              <a:t>Tobacco      $   112,750      Due diligence/Tier improvement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US" sz="5400" dirty="0"/>
          </a:p>
          <a:p>
            <a:pPr algn="ctr"/>
            <a:r>
              <a:rPr lang="en-US" sz="5400" b="1" dirty="0">
                <a:solidFill>
                  <a:srgbClr val="00B050"/>
                </a:solidFill>
              </a:rPr>
              <a:t>Total property investment to date  $7,525,500     </a:t>
            </a:r>
          </a:p>
        </p:txBody>
      </p:sp>
    </p:spTree>
    <p:extLst>
      <p:ext uri="{BB962C8B-B14F-4D97-AF65-F5344CB8AC3E}">
        <p14:creationId xmlns:p14="http://schemas.microsoft.com/office/powerpoint/2010/main" val="2897747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8F454-B9D5-E350-F354-F733D461C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874741E-BC65-FC1D-28D1-73A95B6B453D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EEE92579-B1D5-A979-EA04-D726EA80D3C3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E758C273-EC82-749D-A756-E27F7670E975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6D6A2FE1-305E-2E5D-32BC-9A49F561381C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617893F-6751-87C8-5391-95AC883D82B8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0D78264E-6B5C-4BCD-BF8D-447140A0317F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F7EC1299-4C53-5D2C-E184-95F1313C8BC0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F3A789D-363C-B769-B4D5-3EA39695C8FB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0B825A8-9987-D93B-5726-B02AE7E48160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3EF27945-E05E-8246-EF93-D24CFF544358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3AD76372-0571-5F9F-1FD7-C89E5C885E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D30CCD-6031-AA5B-7075-6BE7357F624C}"/>
              </a:ext>
            </a:extLst>
          </p:cNvPr>
          <p:cNvSpPr txBox="1"/>
          <p:nvPr/>
        </p:nvSpPr>
        <p:spPr>
          <a:xfrm>
            <a:off x="2438400" y="571500"/>
            <a:ext cx="13944600" cy="222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1"/>
                </a:solidFill>
              </a:rPr>
              <a:t>A great choice for a Data Center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DA2C89-93B0-E309-0B0A-263EEFF044D7}"/>
              </a:ext>
            </a:extLst>
          </p:cNvPr>
          <p:cNvSpPr txBox="1"/>
          <p:nvPr/>
        </p:nvSpPr>
        <p:spPr>
          <a:xfrm>
            <a:off x="524263" y="2324100"/>
            <a:ext cx="1723033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00B050"/>
                </a:solidFill>
              </a:rPr>
              <a:t>Adequate acreage for security and seclusion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00B050"/>
                </a:solidFill>
              </a:rPr>
              <a:t>Short timeline to access over 1 GW of power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00B050"/>
                </a:solidFill>
              </a:rPr>
              <a:t>Numerous water assets for equipment cooling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00B050"/>
                </a:solidFill>
              </a:rPr>
              <a:t>On site rail assets for importing building materials and equipment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00B050"/>
                </a:solidFill>
              </a:rPr>
              <a:t>Attractive tax rates for data center projects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00B050"/>
                </a:solidFill>
              </a:rPr>
              <a:t>Excellent local and state incentive programs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6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FCCC4-A96B-85EC-F57F-E240C9D3E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39D699A-7DF3-0CE1-97D1-41794937D8BB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9464B7D2-EFE0-137D-2E86-ACBD9D1BDD4E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78B8989C-BA4B-F450-7997-27ECD95A22F8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1424E324-9CBE-A20A-1970-A9152BD9690C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779AEC85-7E2E-C8AE-E5E9-DEDD10321B2B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31D306B6-1901-733D-7B8F-8DD988828104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41501127-97C3-2429-A945-7FE3FB6A1BBF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854097C-3EA5-385D-EB2E-A20FE9E3A788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766FB921-76F4-B67F-266F-0D25A61EBC9F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BDBC5AFA-1B76-28F7-84A2-C894AD4A42E1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543D2B56-8591-6641-B9AF-6C3501EF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7F260F-A5EE-DB23-B752-E652E8DD922E}"/>
              </a:ext>
            </a:extLst>
          </p:cNvPr>
          <p:cNvSpPr txBox="1"/>
          <p:nvPr/>
        </p:nvSpPr>
        <p:spPr>
          <a:xfrm>
            <a:off x="2438400" y="571500"/>
            <a:ext cx="13944600" cy="307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Russell County Industrial Complex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4800" dirty="0"/>
          </a:p>
        </p:txBody>
      </p:sp>
      <p:pic>
        <p:nvPicPr>
          <p:cNvPr id="16" name="Picture 15" descr="A large field with trees in the background&#10;&#10;Description automatically generated">
            <a:extLst>
              <a:ext uri="{FF2B5EF4-FFF2-40B4-BE49-F238E27FC236}">
                <a16:creationId xmlns:a16="http://schemas.microsoft.com/office/drawing/2014/main" id="{9A662BB4-4335-7023-FEAA-56CE1C735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78" y="1878691"/>
            <a:ext cx="12832300" cy="72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78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D6F10-433E-5EB0-E458-B3D0303F0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DC951AF-6495-BD45-19FD-C33D8CF51C3F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3B4B87EA-C4A0-5D25-EBD8-2B382C92C8DB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E24A84A2-6FEE-D55B-E1A8-5B8F67C1C007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9835D6AE-37BD-15BD-9513-F3EC985735F2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EE05814-3B18-77F3-9149-4BFB19F76AC8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F10F8116-E9B5-8887-C559-00AA910F22E1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3AB6E586-F43D-D289-2534-6B5F15A7E88E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5CDB703F-12A2-B10D-8394-02ACA16F6DAA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F4D0F70C-0AF3-0CED-8CA8-00932C419219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E94C095D-0BA1-0E2C-7D52-94FCD966CEFE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46BFC256-40FE-E657-E1A1-35249390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526"/>
          <a:stretch>
            <a:fillRect/>
          </a:stretch>
        </p:blipFill>
        <p:spPr>
          <a:xfrm>
            <a:off x="3387161" y="464989"/>
            <a:ext cx="11513677" cy="39092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A1FBD9-0EBA-0BF9-0605-6590E40DB84F}"/>
              </a:ext>
            </a:extLst>
          </p:cNvPr>
          <p:cNvSpPr txBox="1"/>
          <p:nvPr/>
        </p:nvSpPr>
        <p:spPr>
          <a:xfrm>
            <a:off x="2667000" y="4939071"/>
            <a:ext cx="1348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accent1"/>
                </a:solidFill>
              </a:rPr>
              <a:t>Partnering for Progress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Ernie McFaddin</a:t>
            </a:r>
            <a:br>
              <a:rPr lang="en-US" sz="4400" dirty="0"/>
            </a:br>
            <a:r>
              <a:rPr lang="en-US" sz="4400" dirty="0"/>
              <a:t>Executive Director</a:t>
            </a:r>
          </a:p>
          <a:p>
            <a:pPr algn="ctr"/>
            <a:r>
              <a:rPr lang="en-US" sz="4400" dirty="0">
                <a:hlinkClick r:id="rId3"/>
              </a:rPr>
              <a:t>ernie@russellcountyida.org</a:t>
            </a:r>
            <a:endParaRPr lang="en-US" sz="4400" dirty="0"/>
          </a:p>
          <a:p>
            <a:pPr algn="ctr"/>
            <a:r>
              <a:rPr lang="en-US" sz="4400" dirty="0"/>
              <a:t>276-971-0690</a:t>
            </a:r>
          </a:p>
        </p:txBody>
      </p:sp>
    </p:spTree>
    <p:extLst>
      <p:ext uri="{BB962C8B-B14F-4D97-AF65-F5344CB8AC3E}">
        <p14:creationId xmlns:p14="http://schemas.microsoft.com/office/powerpoint/2010/main" val="428789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AF27C-2163-0B75-8858-43DB5C0AF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4F76FCC-7833-1E4D-F879-CB01874B4EEE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9C5D7903-BC26-9B54-31E7-AFF869CA04E8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A66A7128-A1FF-EC55-03DF-F6A6C7FB8292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BECB1EA3-D040-8AB2-A5D4-91F134DA5B9D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8801CFF1-5513-AF01-39D6-48163D64D5C6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CD939096-AFBF-0A7F-C8DE-E2E29F59D0CC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02296B35-E52A-AD7B-765B-C4FDE0B70A69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148AB574-6983-5DD9-8D89-FDB0B29EB76D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DF5539B0-5539-2888-0568-C961084EE2E2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EE97E5CE-E325-BE61-0D2E-2A62CBE7BF5B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FF958266-2861-BDB0-04BE-8BEB1787A7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240EE8-C01F-5316-8341-1B7D5D95D5DA}"/>
              </a:ext>
            </a:extLst>
          </p:cNvPr>
          <p:cNvSpPr txBox="1"/>
          <p:nvPr/>
        </p:nvSpPr>
        <p:spPr>
          <a:xfrm>
            <a:off x="2438400" y="571500"/>
            <a:ext cx="13944600" cy="307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Russell County Industrial Complex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4800" dirty="0"/>
          </a:p>
        </p:txBody>
      </p:sp>
      <p:pic>
        <p:nvPicPr>
          <p:cNvPr id="15" name="Picture 14" descr="A large field with trees in the background&#10;&#10;Description automatically generated">
            <a:extLst>
              <a:ext uri="{FF2B5EF4-FFF2-40B4-BE49-F238E27FC236}">
                <a16:creationId xmlns:a16="http://schemas.microsoft.com/office/drawing/2014/main" id="{2BF2114E-4731-B545-4A6A-73A027C30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31876"/>
            <a:ext cx="12468278" cy="70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2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48F04-F826-CE2B-D641-87BA98888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8FB6D01-E57B-D4C0-23C8-8AF322E5D002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46FE8FFA-8392-F9F6-3BE4-100260CE410C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E1A91FA1-BC6A-8D7F-3B60-007EA3CEDF55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49D88ED2-16AA-ECF9-EB3A-3B6B1EDA6994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98A5F0C6-0917-1E53-2FD2-35100022550C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96929188-2593-D0B6-70BA-4F9E1ECB4C16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8B2EC022-D159-BA4E-7A4A-3AC3AC3993DA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C84D0A64-FC40-62E2-B17E-7F7A0B04107D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AC5E25E-5D3E-F873-E046-85D6EACA20C9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B29AD414-E1C4-5C84-F090-D66691D3A039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80B46C52-376C-3F11-DAF3-A3951AC17C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EDCADE-F0E5-821D-8D59-DA9F2E2FFAE2}"/>
              </a:ext>
            </a:extLst>
          </p:cNvPr>
          <p:cNvSpPr txBox="1"/>
          <p:nvPr/>
        </p:nvSpPr>
        <p:spPr>
          <a:xfrm>
            <a:off x="1371600" y="571500"/>
            <a:ext cx="15621000" cy="307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Russell County Industrial Complex Data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878B4E-D40D-30A1-2B4B-8CCEBF760031}"/>
              </a:ext>
            </a:extLst>
          </p:cNvPr>
          <p:cNvSpPr txBox="1"/>
          <p:nvPr/>
        </p:nvSpPr>
        <p:spPr>
          <a:xfrm>
            <a:off x="1524000" y="3026135"/>
            <a:ext cx="1592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234 acre complex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Located off Gravel Lick Road, South Clinchfield VA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GPS Coordinates (Lat/Long) 36.96 N by 82.17 W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Owned by Russell County Industrial Development Authority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/>
              <a:t>Adjacent to 1,200 acre tract of land owned by Russell Reclamation</a:t>
            </a:r>
          </a:p>
        </p:txBody>
      </p:sp>
    </p:spTree>
    <p:extLst>
      <p:ext uri="{BB962C8B-B14F-4D97-AF65-F5344CB8AC3E}">
        <p14:creationId xmlns:p14="http://schemas.microsoft.com/office/powerpoint/2010/main" val="415428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1C4F8-FCFC-303A-AFB7-3C27F5DA2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38B176-E4B0-7D58-879D-5729FFB35917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07E68B3E-F067-51D0-6F23-827D2945958D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EE3AC20B-6176-A830-F192-08E6856CC40B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7E9E395B-F749-25DA-4C1A-57D7962A74FB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206DE348-64D9-7A6E-11C5-9A4DB77D143B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AEC0C41C-C56F-F381-A4AC-F31015B48AD1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A9276310-A0F2-121C-DB56-E4D2253A0F6A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989CAD9F-ED30-BA4E-D12F-C7484D39FE18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794739AA-DDFA-112C-8E15-1146DDD4BC64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E73A6BE1-D4BA-85CC-5868-0A2AF17074CC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1A918CA2-F379-958E-8087-1C54AA5D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C0DFC0-94D5-3E03-F387-A4077D1110DB}"/>
              </a:ext>
            </a:extLst>
          </p:cNvPr>
          <p:cNvSpPr txBox="1"/>
          <p:nvPr/>
        </p:nvSpPr>
        <p:spPr>
          <a:xfrm>
            <a:off x="2438400" y="571500"/>
            <a:ext cx="13944600" cy="307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Industrial Complex Pads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4800" dirty="0"/>
          </a:p>
        </p:txBody>
      </p:sp>
      <p:pic>
        <p:nvPicPr>
          <p:cNvPr id="14" name="Picture 13" descr="A map of land with blue squares&#10;&#10;Description automatically generated">
            <a:extLst>
              <a:ext uri="{FF2B5EF4-FFF2-40B4-BE49-F238E27FC236}">
                <a16:creationId xmlns:a16="http://schemas.microsoft.com/office/drawing/2014/main" id="{65D37926-D5BF-B6EE-EAF8-8D784DD24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874" y="1840334"/>
            <a:ext cx="5053651" cy="834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2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86400" y="7124699"/>
            <a:ext cx="28226387" cy="7897553"/>
            <a:chOff x="0" y="0"/>
            <a:chExt cx="37635182" cy="10665155"/>
          </a:xfrm>
        </p:grpSpPr>
        <p:grpSp>
          <p:nvGrpSpPr>
            <p:cNvPr id="3" name="Group 3"/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16AA30-0F7E-A8F0-4407-2108B466173E}"/>
              </a:ext>
            </a:extLst>
          </p:cNvPr>
          <p:cNvSpPr txBox="1"/>
          <p:nvPr/>
        </p:nvSpPr>
        <p:spPr>
          <a:xfrm>
            <a:off x="2438400" y="571500"/>
            <a:ext cx="13944600" cy="307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Assets Near the Industrial Complex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4800" dirty="0"/>
          </a:p>
        </p:txBody>
      </p:sp>
      <p:pic>
        <p:nvPicPr>
          <p:cNvPr id="20" name="Picture 19" descr="A map of a river&#10;&#10;Description automatically generated">
            <a:extLst>
              <a:ext uri="{FF2B5EF4-FFF2-40B4-BE49-F238E27FC236}">
                <a16:creationId xmlns:a16="http://schemas.microsoft.com/office/drawing/2014/main" id="{86852805-A558-7AA0-54CE-601F0ABD1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885629"/>
            <a:ext cx="7858186" cy="829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6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B254F-B044-DD74-E0FB-1F7187A78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8128B78-1B27-E5BA-35E5-177DA7C0DB97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0EA2665C-D243-0D65-64A9-EEBEC18A7DC0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7122733B-C88A-0B30-A5E8-67ADD636AE44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2B1C1F1A-C5F1-F497-70AA-4CD3A2A5AD4E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FD08071-14CC-55D9-6350-77ACED45CBA6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DD865EAA-8126-FDDD-CCB2-9F8DE236D123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F550F89D-F6FD-9855-1DC2-E083A6AA59F0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CEC41663-FD77-5F59-6B3A-F5AFAB945F81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701C9AD8-9515-8FBE-F5FE-7B353795F9AE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29B0A3E6-1B92-A0C5-27A0-C78D05C9ADA1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438FB957-0A48-069C-564A-5828DF39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B47AEC-980F-5454-B89A-2B92A9A60619}"/>
              </a:ext>
            </a:extLst>
          </p:cNvPr>
          <p:cNvSpPr txBox="1"/>
          <p:nvPr/>
        </p:nvSpPr>
        <p:spPr>
          <a:xfrm>
            <a:off x="1909079" y="509144"/>
            <a:ext cx="13944600" cy="307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Distance to AEP Carbo Power Plant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4800" dirty="0"/>
          </a:p>
        </p:txBody>
      </p:sp>
      <p:pic>
        <p:nvPicPr>
          <p:cNvPr id="14" name="Picture 13" descr="A map of a river&#10;&#10;Description automatically generated">
            <a:extLst>
              <a:ext uri="{FF2B5EF4-FFF2-40B4-BE49-F238E27FC236}">
                <a16:creationId xmlns:a16="http://schemas.microsoft.com/office/drawing/2014/main" id="{975D7158-E524-6297-49D9-179588379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697" y="1855643"/>
            <a:ext cx="7467600" cy="82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3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62704-FECE-2D7D-5C61-15C810AC0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A910269-25AB-D423-D96D-AC33D8B90E88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DC1812CE-2302-6599-5B9A-1BA9339CF6AE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FE5257E1-FD3A-7E89-797B-6DB2217C16D4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F72709A6-633E-2BC0-51D0-09BE6E5314B6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8B29785E-3266-43B4-E600-54D4DC92C1FD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2D3FC1FC-6917-10EA-6940-96A0916D005E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6A5E85C2-CBFD-DB61-0661-C22EAF5BD8EC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1775EC35-398A-B827-8505-9A227855AAA8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14E9A9EA-554A-1A8D-6305-9612EF60E0A7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64002087-A6CA-54F8-6E28-592420206D2B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3ECE2AFC-53EE-FA1E-BA4A-BAE533FA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146097-C822-972E-9F24-1DE0E1B1EB0F}"/>
              </a:ext>
            </a:extLst>
          </p:cNvPr>
          <p:cNvSpPr txBox="1"/>
          <p:nvPr/>
        </p:nvSpPr>
        <p:spPr>
          <a:xfrm>
            <a:off x="1909079" y="509144"/>
            <a:ext cx="13944600" cy="307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Adjacent water source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4800" dirty="0"/>
          </a:p>
        </p:txBody>
      </p:sp>
      <p:pic>
        <p:nvPicPr>
          <p:cNvPr id="15" name="Picture 14" descr="A map of a lake&#10;&#10;Description automatically generated">
            <a:extLst>
              <a:ext uri="{FF2B5EF4-FFF2-40B4-BE49-F238E27FC236}">
                <a16:creationId xmlns:a16="http://schemas.microsoft.com/office/drawing/2014/main" id="{0B80903B-1BDC-692E-BBDD-4F6B85356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831" y="1876873"/>
            <a:ext cx="10209906" cy="83124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E8A0DE-3C6B-BA81-847A-E327583420A9}"/>
              </a:ext>
            </a:extLst>
          </p:cNvPr>
          <p:cNvSpPr txBox="1"/>
          <p:nvPr/>
        </p:nvSpPr>
        <p:spPr>
          <a:xfrm>
            <a:off x="530111" y="3181239"/>
            <a:ext cx="67147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/>
              <a:t>Lake Bonaventure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/>
              <a:t>66 Acre lake with over 500</a:t>
            </a:r>
            <a:br>
              <a:rPr lang="en-US" sz="3600" dirty="0"/>
            </a:br>
            <a:r>
              <a:rPr lang="en-US" sz="3600" dirty="0"/>
              <a:t> million gallons of water capacity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/>
              <a:t>Pump station already in place</a:t>
            </a:r>
            <a:br>
              <a:rPr lang="en-US" sz="3600" dirty="0"/>
            </a:br>
            <a:r>
              <a:rPr lang="en-US" sz="3600" dirty="0"/>
              <a:t> with a 12” supply line feeding</a:t>
            </a:r>
            <a:br>
              <a:rPr lang="en-US" sz="3600" dirty="0"/>
            </a:br>
            <a:r>
              <a:rPr lang="en-US" sz="3600" dirty="0"/>
              <a:t> the Industrial Complex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/>
              <a:t>Existing MSHA withdrawal</a:t>
            </a:r>
            <a:br>
              <a:rPr lang="en-US" sz="3600" dirty="0"/>
            </a:br>
            <a:r>
              <a:rPr lang="en-US" sz="3600" dirty="0"/>
              <a:t> permit</a:t>
            </a:r>
          </a:p>
        </p:txBody>
      </p:sp>
    </p:spTree>
    <p:extLst>
      <p:ext uri="{BB962C8B-B14F-4D97-AF65-F5344CB8AC3E}">
        <p14:creationId xmlns:p14="http://schemas.microsoft.com/office/powerpoint/2010/main" val="415020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B96E9-B4E9-D44B-57CE-CFB3FAF81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51B32B2-A8DE-E4F0-C5FD-850400D769D7}"/>
              </a:ext>
            </a:extLst>
          </p:cNvPr>
          <p:cNvGrpSpPr/>
          <p:nvPr/>
        </p:nvGrpSpPr>
        <p:grpSpPr>
          <a:xfrm>
            <a:off x="-2386400" y="7023387"/>
            <a:ext cx="28226387" cy="7998866"/>
            <a:chOff x="0" y="0"/>
            <a:chExt cx="37635182" cy="106651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55310B95-C0FD-1004-C2B9-0206D378F762}"/>
                </a:ext>
              </a:extLst>
            </p:cNvPr>
            <p:cNvGrpSpPr/>
            <p:nvPr/>
          </p:nvGrpSpPr>
          <p:grpSpPr>
            <a:xfrm rot="-754152">
              <a:off x="10203668" y="2941900"/>
              <a:ext cx="27400714" cy="3300684"/>
              <a:chOff x="0" y="0"/>
              <a:chExt cx="3836535" cy="462148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8DAB0C5D-3E4D-B9BE-1990-90F826D2F1C0}"/>
                  </a:ext>
                </a:extLst>
              </p:cNvPr>
              <p:cNvSpPr/>
              <p:nvPr/>
            </p:nvSpPr>
            <p:spPr>
              <a:xfrm>
                <a:off x="0" y="0"/>
                <a:ext cx="3836535" cy="462148"/>
              </a:xfrm>
              <a:custGeom>
                <a:avLst/>
                <a:gdLst/>
                <a:ahLst/>
                <a:cxnLst/>
                <a:rect l="l" t="t" r="r" b="b"/>
                <a:pathLst>
                  <a:path w="3836535" h="462148">
                    <a:moveTo>
                      <a:pt x="0" y="0"/>
                    </a:moveTo>
                    <a:lnTo>
                      <a:pt x="3836535" y="0"/>
                    </a:lnTo>
                    <a:lnTo>
                      <a:pt x="3836535" y="462148"/>
                    </a:lnTo>
                    <a:lnTo>
                      <a:pt x="0" y="462148"/>
                    </a:lnTo>
                    <a:close/>
                  </a:path>
                </a:pathLst>
              </a:custGeom>
              <a:solidFill>
                <a:srgbClr val="65A7B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697AF9A7-0757-A86B-4012-99C5AFDE4CEB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B4038A4B-C588-0BA5-27B8-9DA86D142DA0}"/>
                </a:ext>
              </a:extLst>
            </p:cNvPr>
            <p:cNvGrpSpPr/>
            <p:nvPr/>
          </p:nvGrpSpPr>
          <p:grpSpPr>
            <a:xfrm>
              <a:off x="2042228" y="4340566"/>
              <a:ext cx="25962955" cy="6324589"/>
              <a:chOff x="0" y="0"/>
              <a:chExt cx="3635226" cy="88554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1084890-8339-0F77-AD4D-E967186A1745}"/>
                  </a:ext>
                </a:extLst>
              </p:cNvPr>
              <p:cNvSpPr/>
              <p:nvPr/>
            </p:nvSpPr>
            <p:spPr>
              <a:xfrm>
                <a:off x="0" y="0"/>
                <a:ext cx="3635226" cy="885543"/>
              </a:xfrm>
              <a:custGeom>
                <a:avLst/>
                <a:gdLst/>
                <a:ahLst/>
                <a:cxnLst/>
                <a:rect l="l" t="t" r="r" b="b"/>
                <a:pathLst>
                  <a:path w="3635226" h="885543">
                    <a:moveTo>
                      <a:pt x="0" y="0"/>
                    </a:moveTo>
                    <a:lnTo>
                      <a:pt x="3635226" y="0"/>
                    </a:lnTo>
                    <a:lnTo>
                      <a:pt x="3635226" y="885543"/>
                    </a:lnTo>
                    <a:lnTo>
                      <a:pt x="0" y="885543"/>
                    </a:lnTo>
                    <a:close/>
                  </a:path>
                </a:pathLst>
              </a:custGeom>
              <a:solidFill>
                <a:srgbClr val="C1612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1246ABD2-8902-D03E-0848-BD92FA4FE955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8E4CA7FF-DFD0-0C57-9C2D-6EF0D7D3CDDF}"/>
                </a:ext>
              </a:extLst>
            </p:cNvPr>
            <p:cNvGrpSpPr/>
            <p:nvPr/>
          </p:nvGrpSpPr>
          <p:grpSpPr>
            <a:xfrm rot="361580">
              <a:off x="145931" y="3353500"/>
              <a:ext cx="25391468" cy="4116572"/>
              <a:chOff x="0" y="0"/>
              <a:chExt cx="3555209" cy="576385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ABB96DAB-D24E-3614-405C-1AC8608445FF}"/>
                  </a:ext>
                </a:extLst>
              </p:cNvPr>
              <p:cNvSpPr/>
              <p:nvPr/>
            </p:nvSpPr>
            <p:spPr>
              <a:xfrm>
                <a:off x="0" y="0"/>
                <a:ext cx="3555209" cy="576385"/>
              </a:xfrm>
              <a:custGeom>
                <a:avLst/>
                <a:gdLst/>
                <a:ahLst/>
                <a:cxnLst/>
                <a:rect l="l" t="t" r="r" b="b"/>
                <a:pathLst>
                  <a:path w="3555209" h="576385">
                    <a:moveTo>
                      <a:pt x="0" y="0"/>
                    </a:moveTo>
                    <a:lnTo>
                      <a:pt x="3555209" y="0"/>
                    </a:lnTo>
                    <a:lnTo>
                      <a:pt x="3555209" y="576385"/>
                    </a:lnTo>
                    <a:lnTo>
                      <a:pt x="0" y="576385"/>
                    </a:lnTo>
                    <a:close/>
                  </a:path>
                </a:pathLst>
              </a:custGeom>
              <a:solidFill>
                <a:srgbClr val="C16127">
                  <a:alpha val="61961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00420994-1973-7B55-0520-670AA9D351EF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21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325F75F7-C1DF-1913-B19D-B2C5CE06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263" y="8827885"/>
            <a:ext cx="9577188" cy="1576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73FBD0-E4D4-BF30-1097-AF2D8161E84C}"/>
              </a:ext>
            </a:extLst>
          </p:cNvPr>
          <p:cNvSpPr txBox="1"/>
          <p:nvPr/>
        </p:nvSpPr>
        <p:spPr>
          <a:xfrm>
            <a:off x="1909079" y="509144"/>
            <a:ext cx="13944600" cy="307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Additional water sources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4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609EFE-C12D-DD53-A925-460FFDFE0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014399"/>
            <a:ext cx="16249795" cy="72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09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38209</TotalTime>
  <Words>398</Words>
  <Application>Microsoft Office PowerPoint</Application>
  <PresentationFormat>Custom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IDA POWERPOINT PRESENTATION</dc:title>
  <dc:creator>IDA</dc:creator>
  <cp:lastModifiedBy>Ernie McFaddin</cp:lastModifiedBy>
  <cp:revision>83</cp:revision>
  <cp:lastPrinted>2024-06-13T20:24:45Z</cp:lastPrinted>
  <dcterms:created xsi:type="dcterms:W3CDTF">2006-08-16T00:00:00Z</dcterms:created>
  <dcterms:modified xsi:type="dcterms:W3CDTF">2025-01-26T03:15:54Z</dcterms:modified>
  <dc:identifier>DAFMxYb0SPs</dc:identifier>
</cp:coreProperties>
</file>